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6" r:id="rId1"/>
  </p:sldMasterIdLst>
  <p:notesMasterIdLst>
    <p:notesMasterId r:id="rId92"/>
  </p:notesMasterIdLst>
  <p:sldIdLst>
    <p:sldId id="328" r:id="rId2"/>
    <p:sldId id="404" r:id="rId3"/>
    <p:sldId id="405" r:id="rId4"/>
    <p:sldId id="406" r:id="rId5"/>
    <p:sldId id="407" r:id="rId6"/>
    <p:sldId id="408" r:id="rId7"/>
    <p:sldId id="409" r:id="rId8"/>
    <p:sldId id="410" r:id="rId9"/>
    <p:sldId id="411" r:id="rId10"/>
    <p:sldId id="412" r:id="rId11"/>
    <p:sldId id="413" r:id="rId12"/>
    <p:sldId id="414" r:id="rId13"/>
    <p:sldId id="415" r:id="rId14"/>
    <p:sldId id="416" r:id="rId15"/>
    <p:sldId id="417" r:id="rId16"/>
    <p:sldId id="418" r:id="rId17"/>
    <p:sldId id="419" r:id="rId18"/>
    <p:sldId id="420" r:id="rId19"/>
    <p:sldId id="421" r:id="rId20"/>
    <p:sldId id="422" r:id="rId21"/>
    <p:sldId id="423" r:id="rId22"/>
    <p:sldId id="424" r:id="rId23"/>
    <p:sldId id="491" r:id="rId24"/>
    <p:sldId id="425" r:id="rId25"/>
    <p:sldId id="426" r:id="rId26"/>
    <p:sldId id="427" r:id="rId27"/>
    <p:sldId id="428" r:id="rId28"/>
    <p:sldId id="429" r:id="rId29"/>
    <p:sldId id="430" r:id="rId30"/>
    <p:sldId id="431" r:id="rId31"/>
    <p:sldId id="432" r:id="rId32"/>
    <p:sldId id="433" r:id="rId33"/>
    <p:sldId id="434" r:id="rId34"/>
    <p:sldId id="492" r:id="rId35"/>
    <p:sldId id="435" r:id="rId36"/>
    <p:sldId id="436" r:id="rId37"/>
    <p:sldId id="437" r:id="rId38"/>
    <p:sldId id="438" r:id="rId39"/>
    <p:sldId id="439" r:id="rId40"/>
    <p:sldId id="440" r:id="rId41"/>
    <p:sldId id="441" r:id="rId42"/>
    <p:sldId id="442" r:id="rId43"/>
    <p:sldId id="443" r:id="rId44"/>
    <p:sldId id="444" r:id="rId45"/>
    <p:sldId id="445" r:id="rId46"/>
    <p:sldId id="446" r:id="rId47"/>
    <p:sldId id="447" r:id="rId48"/>
    <p:sldId id="448" r:id="rId49"/>
    <p:sldId id="449" r:id="rId50"/>
    <p:sldId id="450" r:id="rId51"/>
    <p:sldId id="451" r:id="rId52"/>
    <p:sldId id="452" r:id="rId53"/>
    <p:sldId id="453" r:id="rId54"/>
    <p:sldId id="454" r:id="rId55"/>
    <p:sldId id="455" r:id="rId56"/>
    <p:sldId id="456" r:id="rId57"/>
    <p:sldId id="457" r:id="rId58"/>
    <p:sldId id="458" r:id="rId59"/>
    <p:sldId id="459" r:id="rId60"/>
    <p:sldId id="460" r:id="rId61"/>
    <p:sldId id="461" r:id="rId62"/>
    <p:sldId id="462" r:id="rId63"/>
    <p:sldId id="463" r:id="rId64"/>
    <p:sldId id="464" r:id="rId65"/>
    <p:sldId id="465" r:id="rId66"/>
    <p:sldId id="466" r:id="rId67"/>
    <p:sldId id="467" r:id="rId68"/>
    <p:sldId id="468" r:id="rId69"/>
    <p:sldId id="469" r:id="rId70"/>
    <p:sldId id="470" r:id="rId71"/>
    <p:sldId id="471" r:id="rId72"/>
    <p:sldId id="472" r:id="rId73"/>
    <p:sldId id="473" r:id="rId74"/>
    <p:sldId id="474" r:id="rId75"/>
    <p:sldId id="475" r:id="rId76"/>
    <p:sldId id="476" r:id="rId77"/>
    <p:sldId id="477" r:id="rId78"/>
    <p:sldId id="478" r:id="rId79"/>
    <p:sldId id="479" r:id="rId80"/>
    <p:sldId id="480" r:id="rId81"/>
    <p:sldId id="481" r:id="rId82"/>
    <p:sldId id="482" r:id="rId83"/>
    <p:sldId id="483" r:id="rId84"/>
    <p:sldId id="484" r:id="rId85"/>
    <p:sldId id="485" r:id="rId86"/>
    <p:sldId id="486" r:id="rId87"/>
    <p:sldId id="487" r:id="rId88"/>
    <p:sldId id="488" r:id="rId89"/>
    <p:sldId id="489" r:id="rId90"/>
    <p:sldId id="490" r:id="rId9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115" d="100"/>
          <a:sy n="115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8E7D-FEB2-4C3C-A786-BDC40DA4DF12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819C1-B9AD-4584-81F5-A14295AA4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95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77116-BAC3-4741-B1F2-6A93DD9A3A42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82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D803E-AFD7-4431-B7D8-1AC91EB4CD7F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F88CA6-DAC1-42DD-8C4E-FBA97E221D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771FEA4-63AB-496F-BD1C-3DD04A2AE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1CB127D-C212-4F84-8D10-1141C4846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3AE9A2-6FB4-4BEB-A5F9-BCBAA04C1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3072339-1DB9-41EB-B832-794E0160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5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729456-0CF7-4BE9-B130-94915D43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7E06FD2-2682-45C1-B3D4-099F93576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CAF8EE-DD34-4590-A25F-25EA0FCCC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493D709-4184-41D2-A069-547028A3D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38FFA82-6E9C-4067-A10B-266F83F07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677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F98C202-4514-40D0-9E1F-177082BFD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BFC03A4-B774-4069-969B-ECF7F974F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4DE6CF9-2A00-4E82-877D-D7E3FD08D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0B3953C-4F99-4E50-B59B-085AA465E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0E23AF2-E3E7-4A2A-8C69-FF8EB2AA6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761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8"/>
            <a:ext cx="10972800" cy="58213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4A190-402A-4644-B6E2-9915644BC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544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B66B5C-1148-483F-B940-F6AF50296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0E3D247-E091-477B-9DFC-ADB394715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A8EAD59-F784-4958-95EA-ACBB56B76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CBF8178-9147-43FC-8475-255FA99EB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E31CC70-BD02-4729-9709-90A3A3587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035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9A9CA0-B912-4F94-9AFA-B148D6396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C0AB4A6-2548-41B6-A167-BA4A0A504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CE55F21-77D4-452E-8809-0821367C0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4EEAE5A-C333-4E27-97B1-17518557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3687DEB-1120-44EE-9088-6066A96C4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87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CF7047-F8A2-49A5-BBBB-1BCC19EFC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5CD8BE-53D4-4509-8524-D0D4733EE9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5F1F8D6-0723-46C9-9581-93DBC77A6D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DF878B2-B43A-418E-B175-297CC2695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3BBACB8-37C6-4F14-B6B8-F0EB22A2C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DBF357E-A6E6-4D33-9CE3-990F44472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2540BB-07A5-4072-B78E-4BAC94D9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21223F7-7510-4C75-86CD-E8FEA0028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8483E43-505E-4BF7-B964-629C3C1B5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5627D5C-7F8F-42DC-BB38-669F0A4D2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9FF59DC-5C4D-4A2C-8977-938EECC853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2BC8C09-07DC-4A1A-9302-C27945E28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BC1755C-0A08-416E-ABAA-BAA84FAA0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1996AA4-814E-4D7D-976A-43CB5958D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3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21C8B5-3BA5-4543-9827-58D70A79F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40374F9-4E05-4781-AF70-177BC8F7E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E9CD831A-A3C4-4A44-BB97-26DA62053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F6301F7-9C2A-406B-AD5E-CEA0DB12A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09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D601D7D-1D73-4DCE-B12E-FFC57D284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6A854BB2-F1F5-4E24-99AA-5513D8316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ADAC1A7-E215-4B47-9C8F-6525C3DAD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2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B10A7C-93E0-48FE-896D-C93643A27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636EE90-4FC3-42B9-AAFF-23F28E94C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D5327EA-7F0F-47BC-80A9-1D9A97CBF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B3DFAC6-A212-4FF3-9C20-8DED366CA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FD2CF30-5A48-40FD-8FFD-389234EDD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9BBC91B-8DE0-4496-A303-D6B5AB394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387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74740FF-697E-49E2-9C92-A213D2ABF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A79FF6B-3DE1-4F1C-9071-31DF97756F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A4F17E7-FAE6-4275-B7BF-414A0BF366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EBD256E-859C-4600-842D-DD7281CCA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D386C7CE-2019-498C-B5BE-3D10A845F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68EF2A6-07CB-43AB-81AD-1E32E631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41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05762BF-9AF8-49F9-8550-C1A4A89D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1AF8A92-2676-400C-BADD-BA581DC95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782A599-E35D-46B4-ABB3-093E7C81A0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EF4F465-2503-4351-9C3F-437910753F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EC92A14-DF68-4D8B-9100-76C257BAFF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407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284321-F479-437E-B9C1-136C5F431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220" y="1670858"/>
            <a:ext cx="10515600" cy="2812485"/>
          </a:xfrm>
          <a:ln w="28575"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4800">
                <a:latin typeface="Times New Roman" panose="02020603050405020304" pitchFamily="18" charset="0"/>
                <a:cs typeface="Times New Roman" panose="02020603050405020304" pitchFamily="18" charset="0"/>
              </a:rPr>
              <a:t>Chronic </a:t>
            </a:r>
            <a:r>
              <a:rPr lang="en-U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suppurative </a:t>
            </a:r>
            <a:r>
              <a:rPr lang="en-US" sz="4800">
                <a:latin typeface="Times New Roman" panose="02020603050405020304" pitchFamily="18" charset="0"/>
                <a:cs typeface="Times New Roman" panose="02020603050405020304" pitchFamily="18" charset="0"/>
              </a:rPr>
              <a:t>inflammation of the middle ear</a:t>
            </a:r>
            <a: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Exocranial </a:t>
            </a:r>
            <a:r>
              <a:rPr lang="sr-Latn-RS" sz="4800">
                <a:latin typeface="Times New Roman" panose="02020603050405020304" pitchFamily="18" charset="0"/>
                <a:cs typeface="Times New Roman" panose="02020603050405020304" pitchFamily="18" charset="0"/>
              </a:rPr>
              <a:t>otogenic </a:t>
            </a:r>
            <a: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complications</a:t>
            </a:r>
            <a:r>
              <a:rPr lang="en-US" sz="480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Endocranial </a:t>
            </a:r>
            <a:r>
              <a:rPr lang="en-US" sz="4800">
                <a:latin typeface="Times New Roman" panose="02020603050405020304" pitchFamily="18" charset="0"/>
                <a:cs typeface="Times New Roman" panose="02020603050405020304" pitchFamily="18" charset="0"/>
              </a:rPr>
              <a:t>otogenic complications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412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dirty="0" smtClean="0"/>
              <a:t>    </a:t>
            </a:r>
            <a:endParaRPr lang="sr-Cyrl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Occasional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-purulent secretion, with shorter or longer periods of the so-called "dry ear".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Progressive conductive hearing loss.</a:t>
            </a: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absence of pain and vestibular disorders (except in case of exacerbation or possibly developing complications).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Symptoms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65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l-SI" dirty="0" smtClean="0"/>
              <a:t>    </a:t>
            </a:r>
            <a:endParaRPr lang="sl-SI" b="1" dirty="0" smtClean="0"/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Anamnesis.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central eardrum perforation.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Deviated septum,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inflammation of the mucous membrane of the nose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paranasal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cavities, presence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03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Pure-tone audiometry - conductive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hearing loss with well-maintained cochlear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reserve.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Microbiological tests - isolation of the causative agent and determination of adequate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Temporal bone CT – Reduction of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pneumatisation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38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2400" y="152400"/>
            <a:ext cx="9855200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469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4" descr="subtotalna per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887200" cy="66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18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4" descr="2per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9144000" cy="675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587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File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0134" y="1646238"/>
            <a:ext cx="5306484" cy="4221162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86019" name="Picture 3" descr="File0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051" y="762000"/>
            <a:ext cx="5689600" cy="4217988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181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File0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918" y="990600"/>
            <a:ext cx="5183716" cy="3843338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87043" name="Picture 3" descr="File00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8618" y="2328864"/>
            <a:ext cx="5183716" cy="3843337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9237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1" y="63501"/>
            <a:ext cx="8877300" cy="668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233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109728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sr-Cyrl-CS" b="1" dirty="0" smtClean="0"/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Treatment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diseases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the nose,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paranasal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cavities,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epipharynx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mesopharynx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septoplasty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conservative or surgical treatment of sinusitis,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treatment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allergies,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Adenoidectomy and/or tonsillectomy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0972800" cy="944562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Therapy</a:t>
            </a:r>
          </a:p>
        </p:txBody>
      </p:sp>
    </p:spTree>
    <p:extLst>
      <p:ext uri="{BB962C8B-B14F-4D97-AF65-F5344CB8AC3E}">
        <p14:creationId xmlns:p14="http://schemas.microsoft.com/office/powerpoint/2010/main" val="9513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11582400" cy="5257800"/>
          </a:xfrm>
        </p:spPr>
        <p:txBody>
          <a:bodyPr/>
          <a:lstStyle/>
          <a:p>
            <a:pPr>
              <a:defRPr/>
            </a:pP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 otitis media (</a:t>
            </a:r>
            <a:r>
              <a:rPr lang="en-US" sz="4400" b="1" dirty="0" err="1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1066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Conservative treatment involves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microaspiration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appropriate use of antibiotics.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main goal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conservative treatment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 prepare the ear for surgical intervention.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Therapy</a:t>
            </a:r>
          </a:p>
        </p:txBody>
      </p:sp>
    </p:spTree>
    <p:extLst>
      <p:ext uri="{BB962C8B-B14F-4D97-AF65-F5344CB8AC3E}">
        <p14:creationId xmlns:p14="http://schemas.microsoft.com/office/powerpoint/2010/main" val="252382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r-Latn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removal of the pathological process from the middle ear,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reconstruction of the eardrum and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chain,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Proper 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middle ear through the Eustachian tube.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401762"/>
          </a:xfrm>
        </p:spPr>
        <p:txBody>
          <a:bodyPr>
            <a:no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 SHOULD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PROVIDE: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64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1"/>
            <a:ext cx="10972800" cy="40260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Surgical treatment - microsurgical interventions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myringoplasty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tympanoplasty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Myringoplasty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- reconstruction of the tympanic membrane and closure of its perforation.</a:t>
            </a:r>
          </a:p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Tympanoplasty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- removal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pathological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process, restoration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chain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ossiculoplasty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325562"/>
          </a:xfrm>
        </p:spPr>
        <p:txBody>
          <a:bodyPr>
            <a:no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 SHOULD PROVIDE: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70005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10972800" cy="5029200"/>
          </a:xfrm>
        </p:spPr>
        <p:txBody>
          <a:bodyPr/>
          <a:lstStyle/>
          <a:p>
            <a:pPr>
              <a:defRPr/>
            </a:pP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000" i="1" dirty="0" err="1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 otitis media</a:t>
            </a:r>
            <a:endParaRPr lang="en-US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23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10972800" cy="5257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defined as a chronic, purulent, nonspecific,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epitympanic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inflammatory process of the middle ear.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It is characterized by: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Marginal perforation of the eardrum,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Fetid purulent discharge from the middle ear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destruction of the bony structures of the middle ear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chain,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bony walls of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tympani),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10972800" cy="10668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</a:t>
            </a:r>
          </a:p>
        </p:txBody>
      </p:sp>
    </p:spTree>
    <p:extLst>
      <p:ext uri="{BB962C8B-B14F-4D97-AF65-F5344CB8AC3E}">
        <p14:creationId xmlns:p14="http://schemas.microsoft.com/office/powerpoint/2010/main" val="112050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pathohistological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characteristics -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infiltration, hyperemia of the middle ear mucosa, epithelial metaplasia with the formation of granulation tissue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polyps,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osteitis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Possible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complications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4471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838200"/>
            <a:ext cx="10972800" cy="525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Perforation on the tympanic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membrane is 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of different position and size, as a rule marginal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Topographically, we can distinguish 5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types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perforations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attic,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posterior,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anterior,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attico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-posterior,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Subtotal or total tympanic membrane defect.</a:t>
            </a:r>
          </a:p>
        </p:txBody>
      </p:sp>
    </p:spTree>
    <p:extLst>
      <p:ext uri="{BB962C8B-B14F-4D97-AF65-F5344CB8AC3E}">
        <p14:creationId xmlns:p14="http://schemas.microsoft.com/office/powerpoint/2010/main" val="298588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10972800" cy="5334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Fetid purulent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discharge,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Progressive conductive or mixed hearing loss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possible disorders of the vestibular function (a sign of damage to the labyrinth or the development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complications),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exacerbation.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headache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body temperature indicate the possibility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</a:t>
            </a: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0972800" cy="106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220939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109728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sl-SI" sz="2800" dirty="0" smtClean="0"/>
          </a:p>
          <a:p>
            <a:pPr>
              <a:lnSpc>
                <a:spcPct val="8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otomicroscopy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marginal perforation of the tympanic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membrane,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localized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most often in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posterosuperior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quadrant, prominent granulations or formed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polyps).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Temporal bone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CT (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eburnization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mastoid process,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foci of the attic and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antrum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Pure-tone audiometry – conductive or mixed hearing loss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8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b="1" dirty="0" smtClean="0"/>
          </a:p>
        </p:txBody>
      </p:sp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</a:p>
        </p:txBody>
      </p:sp>
    </p:spTree>
    <p:extLst>
      <p:ext uri="{BB962C8B-B14F-4D97-AF65-F5344CB8AC3E}">
        <p14:creationId xmlns:p14="http://schemas.microsoft.com/office/powerpoint/2010/main" val="163761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96979" y="1481138"/>
            <a:ext cx="5998043" cy="4525962"/>
          </a:xfrm>
          <a:noFill/>
        </p:spPr>
      </p:pic>
    </p:spTree>
    <p:extLst>
      <p:ext uri="{BB962C8B-B14F-4D97-AF65-F5344CB8AC3E}">
        <p14:creationId xmlns:p14="http://schemas.microsoft.com/office/powerpoint/2010/main" val="109795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762000"/>
            <a:ext cx="10972800" cy="5334000"/>
          </a:xfrm>
        </p:spPr>
        <p:txBody>
          <a:bodyPr/>
          <a:lstStyle/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still a significant problem worldwide, despite advances in diagnosis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therapy.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Incidence of 0.6 – 2.1% of the general population.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Mawson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states that the incidence in children is 9 per 1000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schoolchildren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2020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2" y="127001"/>
            <a:ext cx="9620249" cy="653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086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File0028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3084" y="765176"/>
            <a:ext cx="4679949" cy="5616575"/>
          </a:xfrm>
          <a:noFill/>
          <a:ln w="28575">
            <a:solidFill>
              <a:srgbClr val="FF99CC"/>
            </a:solidFill>
          </a:ln>
        </p:spPr>
      </p:pic>
    </p:spTree>
    <p:extLst>
      <p:ext uri="{BB962C8B-B14F-4D97-AF65-F5344CB8AC3E}">
        <p14:creationId xmlns:p14="http://schemas.microsoft.com/office/powerpoint/2010/main" val="159812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109728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Treatment is surgical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Tympanoplasty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Mastoidectomy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Radical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trepanation of the temporal bone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0972800" cy="7921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Therapy</a:t>
            </a:r>
          </a:p>
        </p:txBody>
      </p:sp>
    </p:spTree>
    <p:extLst>
      <p:ext uri="{BB962C8B-B14F-4D97-AF65-F5344CB8AC3E}">
        <p14:creationId xmlns:p14="http://schemas.microsoft.com/office/powerpoint/2010/main" val="405287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Remediate pathological processes in the nose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paranasal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cavities,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septoplasty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when there is a deviation of the nasal septum.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use of antibiotics is justified both preoperatively and postoperatively in order to heal the infection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suppuration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middle ear.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10972800" cy="5029200"/>
          </a:xfrm>
        </p:spPr>
        <p:txBody>
          <a:bodyPr/>
          <a:lstStyle/>
          <a:p>
            <a:pPr>
              <a:defRPr/>
            </a:pP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0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 otitis media with cholesteatoma</a:t>
            </a:r>
            <a:endParaRPr lang="en-US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12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10972800" cy="5410200"/>
          </a:xfrm>
        </p:spPr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purulent inflammatory process of the middle ear with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is a relatively common form of chronic otitis and represents its most severe form.</a:t>
            </a:r>
          </a:p>
          <a:p>
            <a:pPr eaLnBrk="1" hangingPunct="1">
              <a:defRPr/>
            </a:pPr>
            <a:endParaRPr lang="sl-SI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destructive course of the disease creates greater opportunities for the emergence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complications.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0972800" cy="14779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9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9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9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9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49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9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characterized by the presence of keratinizing squamous epithelium in the middle ear.</a:t>
            </a:r>
          </a:p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has a pronounced growth potential with destruction of the surrounding bone and bony structures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cavity,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mastoid process and pyramid of the temporal bone.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44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1"/>
            <a:ext cx="10972800" cy="440709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3000" b="1" dirty="0" err="1">
                <a:latin typeface="Times New Roman" pitchFamily="18" charset="0"/>
                <a:cs typeface="Times New Roman" pitchFamily="18" charset="0"/>
              </a:rPr>
              <a:t>Pathohistologically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- the outer part or "matrix" (matrix), made of lamellar stratified keratinizing epithelium.</a:t>
            </a:r>
          </a:p>
          <a:p>
            <a:pPr>
              <a:defRPr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Desquamation of this epithelium creates a cluster of epidermal tissue in its center, which is very often infected.</a:t>
            </a:r>
          </a:p>
          <a:p>
            <a:pPr>
              <a:defRPr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The reaction of the mucous membrane of the middle ear leads to the formation of granulations, which represent the "</a:t>
            </a:r>
            <a:r>
              <a:rPr lang="en-US" sz="3000" b="1" dirty="0" err="1">
                <a:latin typeface="Times New Roman" pitchFamily="18" charset="0"/>
                <a:cs typeface="Times New Roman" pitchFamily="18" charset="0"/>
              </a:rPr>
              <a:t>perimatrix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", and the </a:t>
            </a:r>
            <a:r>
              <a:rPr lang="en-US" sz="3000" b="1" dirty="0" err="1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 process affects the surrounding bone.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325562"/>
          </a:xfrm>
        </p:spPr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168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10972800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According to the nature of its origin, we distinguish between congenital and acquired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Congenital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develops from residual embryonic epidermal cells in the spaces of the temporal bone.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Acquired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can be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of primary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secondary origin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Primary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cholesteatomas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can arise from retraction pockets on the tympanic membrane.</a:t>
            </a:r>
          </a:p>
          <a:p>
            <a:pPr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Implantation of the tympanic membrane epithelium during interventions on the tympanic membrane, surgical interventions in the middle ear, traumatic perforations of the tympanic membrane and fractures of the temporal bone.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10972800" cy="1371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Etiopatogenesis</a:t>
            </a:r>
            <a:r>
              <a:rPr lang="sl-SI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l-SI" sz="4400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22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" y="1600200"/>
            <a:ext cx="5981700" cy="4495800"/>
          </a:xfrm>
          <a:noFill/>
        </p:spPr>
      </p:pic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42876"/>
            <a:ext cx="62738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071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76400"/>
            <a:ext cx="10972800" cy="4330891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tubotympanic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otitis media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otitis media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Clinical classification of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26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9567" y="152400"/>
            <a:ext cx="8699500" cy="6553200"/>
          </a:xfrm>
          <a:noFill/>
        </p:spPr>
      </p:pic>
    </p:spTree>
    <p:extLst>
      <p:ext uri="{BB962C8B-B14F-4D97-AF65-F5344CB8AC3E}">
        <p14:creationId xmlns:p14="http://schemas.microsoft.com/office/powerpoint/2010/main" val="222937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defRPr/>
            </a:pPr>
            <a:endParaRPr lang="sl-SI" sz="2800" b="1" dirty="0" smtClean="0"/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Secondary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occurs due to chronic irritation and long-term inflammatory processes of the middle ear.</a:t>
            </a:r>
          </a:p>
          <a:p>
            <a:pPr marL="609600" indent="-609600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Immigration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epithelium of the external auditory canal in the case of marginal perforations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Papillary proliferation of the basal cells of the external auditory canal and the epithelial layer of the tympanic membrane,</a:t>
            </a:r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Epithelial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metaplasia.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910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clinical course of the disease is characterized by a marked tendency for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growth and destruction of the surrounding structures of the middle and inner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ear.</a:t>
            </a:r>
          </a:p>
          <a:p>
            <a:pPr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Bone destruction is a consequence of the expansive growth of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presence of an active inflammatory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b="1" dirty="0" smtClean="0"/>
          </a:p>
          <a:p>
            <a:pPr eaLnBrk="1" hangingPunct="1">
              <a:defRPr/>
            </a:pPr>
            <a:endParaRPr lang="sl-SI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12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can be localized or involve several pneumatic spaces of the middle ear.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Localized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most often found in the attic area or in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posterior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parts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extended or infiltrative form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affects the region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cavum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antrum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processus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mastoideus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4400" i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43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914400"/>
            <a:ext cx="10972800" cy="5562600"/>
          </a:xfrm>
        </p:spPr>
        <p:txBody>
          <a:bodyPr/>
          <a:lstStyle/>
          <a:p>
            <a:pPr eaLnBrk="1" hangingPunct="1">
              <a:defRPr/>
            </a:pPr>
            <a:endParaRPr lang="sl-SI" sz="2800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Secretion from the ear, which is usually long-lasting and fetid,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Impaired hearing and tinnitus.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loss is conductive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mixed.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usually not present (in cases of exacerbation it may occur).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Dizziness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headache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high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body temperature indicates the development of an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complication.</a:t>
            </a:r>
            <a:endParaRPr lang="en-US" sz="2800" b="1" dirty="0" smtClean="0"/>
          </a:p>
        </p:txBody>
      </p:sp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10972800" cy="762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41533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2133600" y="1143000"/>
            <a:ext cx="9144000" cy="5334000"/>
          </a:xfrm>
        </p:spPr>
        <p:txBody>
          <a:bodyPr/>
          <a:lstStyle/>
          <a:p>
            <a:pPr eaLnBrk="1" hangingPunct="1">
              <a:defRPr/>
            </a:pPr>
            <a:endParaRPr lang="sl-SI" dirty="0" smtClean="0"/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Anamnesis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Clinical examination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Radiography,</a:t>
            </a:r>
            <a:r>
              <a:rPr lang="sl-SI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Functional testing,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Microbiological testing,</a:t>
            </a:r>
            <a:endParaRPr lang="sl-SI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Patohistological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analysis.</a:t>
            </a:r>
            <a:r>
              <a:rPr lang="sl-SI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10972800" cy="73183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</a:p>
        </p:txBody>
      </p:sp>
    </p:spTree>
    <p:extLst>
      <p:ext uri="{BB962C8B-B14F-4D97-AF65-F5344CB8AC3E}">
        <p14:creationId xmlns:p14="http://schemas.microsoft.com/office/powerpoint/2010/main" val="27405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Presence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fetid purulent secretion in the external auditory canal.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Marginal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perforation, rarely central, through which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or granulation or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polyps that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bleeds can sometimes be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seen.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9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761424"/>
            <a:ext cx="10972800" cy="3965391"/>
          </a:xfrm>
          <a:noFill/>
        </p:spPr>
      </p:pic>
    </p:spTree>
    <p:extLst>
      <p:ext uri="{BB962C8B-B14F-4D97-AF65-F5344CB8AC3E}">
        <p14:creationId xmlns:p14="http://schemas.microsoft.com/office/powerpoint/2010/main" val="376020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8" name="Picture 2" descr="File0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9600" y="261939"/>
            <a:ext cx="4047067" cy="307022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6739" name="Picture 3" descr="File00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8817" y="3652839"/>
            <a:ext cx="4129616" cy="297497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6740" name="Picture 4" descr="File00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917" y="261939"/>
            <a:ext cx="4047067" cy="3070225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20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 descr="File0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700213"/>
            <a:ext cx="5869517" cy="3968750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  <p:pic>
        <p:nvPicPr>
          <p:cNvPr id="117763" name="Picture 3" descr="File00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434" y="685801"/>
            <a:ext cx="5465233" cy="3960813"/>
          </a:xfrm>
          <a:prstGeom prst="rect">
            <a:avLst/>
          </a:prstGeom>
          <a:noFill/>
          <a:ln w="28575">
            <a:solidFill>
              <a:srgbClr val="FF99CC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153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752601"/>
            <a:ext cx="10972800" cy="425469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Perforation of the eardrum</a:t>
            </a:r>
          </a:p>
          <a:p>
            <a:pPr>
              <a:defRPr/>
            </a:pP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Ear discharge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(can be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mucopurulent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tubotympanic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chronic inflammation or fetid purulent discharge in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aticoantral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Hearing loss 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most cases, it is a conductive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loss, but mixed hearing impairments can also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occur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complications.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477962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General characteristics of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0314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4" descr="1153Polyps_20CF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200" y="0"/>
            <a:ext cx="9347200" cy="682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794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4" descr="holestea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1480800" cy="688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793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838200"/>
            <a:ext cx="10972800" cy="5257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vestibular testing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- different degrees and types of hearing impairment, and vestibular disorders are also present in case of damage to the labyrinth.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b="1" dirty="0" smtClean="0"/>
          </a:p>
          <a:p>
            <a:pPr>
              <a:lnSpc>
                <a:spcPct val="90000"/>
              </a:lnSpc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microbiological analysis of middle ear secretions</a:t>
            </a:r>
            <a:r>
              <a:rPr lang="sl-SI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Pseudomonas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aeruginosa,Proteus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species I Proteus mirabilis, Staphylococcus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I Staphylococcus </a:t>
            </a:r>
            <a:r>
              <a:rPr lang="en-US" sz="3200" b="1" i="1" dirty="0" err="1" smtClean="0">
                <a:latin typeface="Times New Roman" pitchFamily="18" charset="0"/>
                <a:cs typeface="Times New Roman" pitchFamily="18" charset="0"/>
              </a:rPr>
              <a:t>epidermidis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l-SI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33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685800"/>
            <a:ext cx="10972800" cy="541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X-ray of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 temporal bone according to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Schüller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Stenvers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can show greater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bony destruction of the middle ear structures due to the growth of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The localization and extension of the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process can be shown more precisely by using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CT.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77118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67" y="1335088"/>
            <a:ext cx="12098867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4971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457200"/>
            <a:ext cx="10972800" cy="5638800"/>
          </a:xfrm>
        </p:spPr>
        <p:txBody>
          <a:bodyPr/>
          <a:lstStyle/>
          <a:p>
            <a:pPr>
              <a:defRPr/>
            </a:pP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Intraoperative findings often confirm the presence of </a:t>
            </a: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in the middle ear, while clinical examination cannot determine this with certainty.</a:t>
            </a:r>
          </a:p>
          <a:p>
            <a:pPr eaLnBrk="1" hangingPunct="1">
              <a:defRPr/>
            </a:pPr>
            <a:endParaRPr lang="sr-Cyrl-CS" b="1" dirty="0" smtClean="0"/>
          </a:p>
          <a:p>
            <a:pPr>
              <a:defRPr/>
            </a:pPr>
            <a:r>
              <a:rPr lang="en-US" sz="3200" b="1" dirty="0" err="1">
                <a:latin typeface="Times New Roman" pitchFamily="18" charset="0"/>
                <a:cs typeface="Times New Roman" pitchFamily="18" charset="0"/>
              </a:rPr>
              <a:t>Pathohistological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 analysis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is a necessity for a definitive diagnosis.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67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10972800" cy="4191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Treatment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middle ear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surgical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sr-Cyrl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Along with surgical therapy of the middle ear, the application of antibiotic therapy according to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antibiogram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also indicated.</a:t>
            </a: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109728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l-SI" sz="4000" dirty="0" smtClean="0"/>
              <a:t/>
            </a:r>
            <a:br>
              <a:rPr lang="sl-SI" sz="4000" dirty="0" smtClean="0"/>
            </a:br>
            <a:r>
              <a:rPr lang="en-US" sz="4000" dirty="0" smtClean="0"/>
              <a:t>Therapy</a:t>
            </a:r>
            <a:r>
              <a:rPr lang="sl-SI" sz="4000" dirty="0" smtClean="0"/>
              <a:t/>
            </a:r>
            <a:br>
              <a:rPr lang="sl-SI" sz="4000" dirty="0" smtClean="0"/>
            </a:b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416282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Exocranial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complications</a:t>
            </a:r>
          </a:p>
        </p:txBody>
      </p:sp>
    </p:spTree>
    <p:extLst>
      <p:ext uri="{BB962C8B-B14F-4D97-AF65-F5344CB8AC3E}">
        <p14:creationId xmlns:p14="http://schemas.microsoft.com/office/powerpoint/2010/main" val="294044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Consequence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infection spreading from the middle ear to the surrounding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Much more often in chronic than in acute otitis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Spread of infection: directly - per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continuitatem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through the infected bone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Congenital performed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routes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Acquired performed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routes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Through the labyrinth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Through blood vessels and nerves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complications</a:t>
            </a:r>
          </a:p>
        </p:txBody>
      </p:sp>
    </p:spTree>
    <p:extLst>
      <p:ext uri="{BB962C8B-B14F-4D97-AF65-F5344CB8AC3E}">
        <p14:creationId xmlns:p14="http://schemas.microsoft.com/office/powerpoint/2010/main" val="381763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i="1" dirty="0" err="1">
                <a:latin typeface="Times New Roman" pitchFamily="18" charset="0"/>
                <a:cs typeface="Times New Roman" pitchFamily="18" charset="0"/>
              </a:rPr>
              <a:t>Exocranial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astoiditis, petrositis,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steomyelitis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temporal bone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Facial nerve paralysis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Labyrinthitis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err="1" smtClean="0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complications</a:t>
            </a:r>
            <a:endParaRPr lang="sr-Cyrl-RS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Epidural abscess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Subdural abscess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eningitis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Sigmoid sinus thrombophlebitis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Cerebral abscess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Cerebellar abscess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Classification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0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1"/>
            <a:ext cx="10972800" cy="4102291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sr-Cyrl-CS" b="1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type of perforation makes it possible to determine the type of otitis and its further prognosis. 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Central perforations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- they do not involve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annulus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are located in the pars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tensa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tympanic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membrane.</a:t>
            </a:r>
          </a:p>
          <a:p>
            <a:pPr>
              <a:defRPr/>
            </a:pP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Marginal perforations -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they involve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annulus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are often located in the pars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flaccida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the tympanic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membrane.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554162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General characteristics of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91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They are caused by the spread of infection from the middle ear to structures that are in direct relation, and are located outside the cranial cavity.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Exocranial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complications</a:t>
            </a:r>
          </a:p>
        </p:txBody>
      </p:sp>
    </p:spTree>
    <p:extLst>
      <p:ext uri="{BB962C8B-B14F-4D97-AF65-F5344CB8AC3E}">
        <p14:creationId xmlns:p14="http://schemas.microsoft.com/office/powerpoint/2010/main" val="407644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Inflammatory process of the inner ear caused by the spread of infection from the middle ear to the labyrinth</a:t>
            </a: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spread of infection through the labyrinth can cause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complications.</a:t>
            </a:r>
          </a:p>
          <a:p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Circumscribed </a:t>
            </a: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Diffuse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13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limited form of the inflammatory process of the middle ear, which most often occurs in chronic otitis media with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Due to the destructive effect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the bony wall of the labyrinth is destroyed and a fistula is created, which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presents the route for further spread of the infection.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8842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Circumscribed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7600" y="4191000"/>
            <a:ext cx="4953000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31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Sudden attacks of dizziness followed by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vomiting.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Symptoms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can occur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 ear irrigation or when pulling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auricle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Relatively preserved hearing can suddenly weaken, which indicates the spread of the infection through the inner ear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7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Signs of chronic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otitis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Sudden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attacks of vertigo,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fistula 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When air is compressed into the external auditory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canal,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it causes an attack of vertigo followed by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the same side,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aspiration of air to the opposite side.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sr-Cyrl-RS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Surgery and antibiotics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62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Spread of infection to all parts of the inner ear.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Serous, purulent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necrotic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Serous form in acute otitis, purulent form in chronic otitis (high risk for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complications), necrotic form rarely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sr-Cyrl-R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Vertigo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loss of balance, nausea, vomiting, hearing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loss, spontaneous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Diffuse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6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Signs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testing: Hearing loss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At first,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nystagmus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affected ear,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later to the healthy side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sr-Cyrl-RS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Surgery and antibiotics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8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4000" b="1" dirty="0" smtClean="0">
                <a:latin typeface="Times New Roman" pitchFamily="18" charset="0"/>
                <a:cs typeface="Times New Roman" pitchFamily="18" charset="0"/>
              </a:rPr>
              <a:t>otogenic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complications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2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Accumulation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pus between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dura and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tegmen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or between the dura and the lateral sinus and the bone plate above it.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caused by the spread of infection through the bone,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osteitis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or thrombophlebitis, or the bone can be destroyed by an inflammatory process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cholesteat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oma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granulation...)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Epidural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abscess</a:t>
            </a:r>
          </a:p>
        </p:txBody>
      </p:sp>
      <p:pic>
        <p:nvPicPr>
          <p:cNvPr id="10242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4400" y="4114800"/>
            <a:ext cx="4448819" cy="2505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981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Often asymptomatic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Intense pain in the ear, headache and general weakness..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History,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otomicroscopy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CT, NMR (often remains hidden)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Treatment</a:t>
            </a:r>
          </a:p>
          <a:p>
            <a:pPr lvl="1"/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urgical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(radical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tympanomastoidectomy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with administration of high doses of antibiotics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Clinical </a:t>
            </a:r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presentation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67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133600"/>
            <a:ext cx="10972800" cy="387369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central perforation of the tympanic membrane affects only the middle ear mucosa without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process of the surrounding bone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marginal perforation affect the mucous membrane of the middle ear and the surrounding bone, may be accompanied by the appearance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represent a potential danger for the development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828800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General characteristics of </a:t>
            </a:r>
            <a:r>
              <a:rPr lang="en-US" sz="4400" dirty="0" err="1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38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One of the most difficult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Before the use of antibiotics, it </a:t>
            </a:r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atal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 Early diagnosis, rapid drainage and therapy with appropriate antibiotics leads to healing in 50% of cases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Subdural abscess</a:t>
            </a:r>
          </a:p>
        </p:txBody>
      </p:sp>
    </p:spTree>
    <p:extLst>
      <p:ext uri="{BB962C8B-B14F-4D97-AF65-F5344CB8AC3E}">
        <p14:creationId xmlns:p14="http://schemas.microsoft.com/office/powerpoint/2010/main" val="415547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Without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characteristic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symptoms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revealed only during surgery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Meningeal signs and signs of general infectious syndrome dominate: high body temperature, headache, urge to vomit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Focal cerebral symptoms (hemiplegia,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Jacksonian epileptic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seizures, aphasia)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Clinical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6528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en-US" dirty="0"/>
              <a:t>Increased level of protein in the cerebrospinal fluid.</a:t>
            </a:r>
          </a:p>
          <a:p>
            <a:r>
              <a:rPr lang="en-US" dirty="0"/>
              <a:t>Glucose values ​​are normal</a:t>
            </a:r>
          </a:p>
          <a:p>
            <a:r>
              <a:rPr lang="en-US" dirty="0"/>
              <a:t>CT, NMR</a:t>
            </a:r>
            <a:endParaRPr lang="sr-Cyrl-R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neurohirurgija.in.rs/wp-content/uploads/2018/07/gnoj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6194" y="3352800"/>
            <a:ext cx="3428719" cy="2931120"/>
          </a:xfrm>
          <a:prstGeom prst="rect">
            <a:avLst/>
          </a:prstGeom>
          <a:noFill/>
        </p:spPr>
      </p:pic>
      <p:pic>
        <p:nvPicPr>
          <p:cNvPr id="5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8142" y="3678631"/>
            <a:ext cx="2476500" cy="2466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957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Surgical therapy, radical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tympanomastoidectomy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with incision of the dura and evacuation of the abscess, with high doses of antibiotics.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/>
              <a:t>Treatment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13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Diffuse purulent inflammatory process of soft tissues.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otitis with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infection penetrates through the upper and inner wall of the middle ear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meningitis</a:t>
            </a:r>
          </a:p>
        </p:txBody>
      </p:sp>
      <p:pic>
        <p:nvPicPr>
          <p:cNvPr id="4098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1600" y="4038600"/>
            <a:ext cx="3810000" cy="1857376"/>
          </a:xfrm>
          <a:prstGeom prst="rect">
            <a:avLst/>
          </a:prstGeom>
          <a:noFill/>
        </p:spPr>
      </p:pic>
      <p:pic>
        <p:nvPicPr>
          <p:cNvPr id="4100" name="Picture 4" descr="Ð ÐµÐ·ÑÐ»ÑÐ°Ñ ÑÐ»Ð¸ÐºÐ° Ð·Ð° meningitis otoge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3201" y="4038600"/>
            <a:ext cx="2908300" cy="175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730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Clinical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sr-Latn-RS" b="1" dirty="0" err="1" smtClean="0">
                <a:latin typeface="Times New Roman" pitchFamily="18" charset="0"/>
                <a:cs typeface="Times New Roman" pitchFamily="18" charset="0"/>
              </a:rPr>
              <a:t>resentation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RS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temperature, headache and stiff neck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the further course of the disease, photophobia,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sopor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coma...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Anamnesis, (exacerbation of chronic otitis),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Clinical examination: signs of meningitis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(neck stiffness,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Kernig’s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sign,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Brudzinski’s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sign)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Examination of the cerebrospinal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fluid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most reliable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Increase in pressure, turbidity of cerebrospinal fluid, high number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polymorphonuclear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cells, increase in protein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Pandy’s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test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positive), decrease in sugar and chloride.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Bacteriological findings are similar to ear swab results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96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Brain abscess, especially if neurological findings worsen.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NMR, CT diagnostically specifies the type of brain lesion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Tuberculous, epidemic meningitis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Differential diagnosis</a:t>
            </a:r>
          </a:p>
        </p:txBody>
      </p:sp>
    </p:spTree>
    <p:extLst>
      <p:ext uri="{BB962C8B-B14F-4D97-AF65-F5344CB8AC3E}">
        <p14:creationId xmlns:p14="http://schemas.microsoft.com/office/powerpoint/2010/main" val="399003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Intensive antibiotic therapy (ceftriaxone, amikacin, metronidazole,)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Correction of therapy according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microbiological findings of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cerebrospinal fluid and swab of the ear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Vancomycin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imipenem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are most often introduced.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After improvement of the local findings, surgical therapy of the middle ear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exceptional cases, if meningeal signs worsen, surgical therapy is indicated in the acute phase of meningitis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Mortality due to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meningitis is 25%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Treatment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4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Cerebral or cerebellar purulent collection of pus that occurs as a result of the spread of infection from the middle ear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High mortality, even in the conditions of modern treatment, the annual risk for the occurrence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brain abscesses is 1 in 10,000 adult patients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brain abscess</a:t>
            </a:r>
          </a:p>
        </p:txBody>
      </p:sp>
      <p:pic>
        <p:nvPicPr>
          <p:cNvPr id="26626" name="Picture 2" descr="Ð ÐµÐ·ÑÐ»ÑÐ°Ñ ÑÐ»Ð¸ÐºÐ° Ð·Ð° otogenic brain abs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724400"/>
            <a:ext cx="2565400" cy="1924050"/>
          </a:xfrm>
          <a:prstGeom prst="rect">
            <a:avLst/>
          </a:prstGeom>
          <a:noFill/>
        </p:spPr>
      </p:pic>
      <p:pic>
        <p:nvPicPr>
          <p:cNvPr id="5" name="Picture 2" descr="https://neurohirurgija.in.rs/wp-content/uploads/2018/07/gnoj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713650"/>
            <a:ext cx="5181600" cy="2144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82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Most often in the temporal lobe due to chronic purulent otitis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Labyrinthogenic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less often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hematogenous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lymphogenic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route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initial phase, the inflammatory process is in the brain mass (encephalitis), the reaction of the glia zone of the brain mass forms an abscess capsule, the process enters a chronic phase,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abscess extends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towards the lateral ventricles, if the process is not treated, there is a danger of a breakthrough in them and fatal outcome.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Cerebral abscess</a:t>
            </a:r>
          </a:p>
        </p:txBody>
      </p:sp>
    </p:spTree>
    <p:extLst>
      <p:ext uri="{BB962C8B-B14F-4D97-AF65-F5344CB8AC3E}">
        <p14:creationId xmlns:p14="http://schemas.microsoft.com/office/powerpoint/2010/main" val="105940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10972800" cy="5029200"/>
          </a:xfrm>
        </p:spPr>
        <p:txBody>
          <a:bodyPr/>
          <a:lstStyle/>
          <a:p>
            <a:pPr>
              <a:defRPr/>
            </a:pP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000" i="1" dirty="0" err="1">
                <a:latin typeface="Times New Roman" pitchFamily="18" charset="0"/>
                <a:cs typeface="Times New Roman" pitchFamily="18" charset="0"/>
              </a:rPr>
              <a:t>tubotympanic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i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 otitis media</a:t>
            </a:r>
          </a:p>
        </p:txBody>
      </p:sp>
    </p:spTree>
    <p:extLst>
      <p:ext uri="{BB962C8B-B14F-4D97-AF65-F5344CB8AC3E}">
        <p14:creationId xmlns:p14="http://schemas.microsoft.com/office/powerpoint/2010/main" val="366434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depends on the stage of abscess development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Meningitis is often associated with brain abscess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Initial stage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elevated body temperature, general weakness, severe headache, vomiting</a:t>
            </a:r>
          </a:p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Latent stage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symptoms are weak, occasional headaches, possible spike in temperature, general weakness, loss of appetite and body weight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Manifest</a:t>
            </a:r>
            <a:r>
              <a:rPr lang="sr-Latn-RS" b="1" dirty="0" err="1" smtClean="0">
                <a:latin typeface="Times New Roman" pitchFamily="18" charset="0"/>
                <a:cs typeface="Times New Roman" pitchFamily="18" charset="0"/>
              </a:rPr>
              <a:t>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stage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1. Symptoms of increased intracranial pressure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Headache, stagnant papilla, vomiting, slow thinking and speech</a:t>
            </a: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2. symptoms of infection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Increased body temperature, worsening of the general condition, pallor, coating of the tongue,</a:t>
            </a: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3. focal symptoms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Depending on the location of the abscess, the temporal lobe (aphasia, agraphia, agnosia)</a:t>
            </a:r>
          </a:p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4. Terminal stage</a:t>
            </a:r>
          </a:p>
          <a:p>
            <a:pPr lvl="1"/>
            <a:r>
              <a:rPr lang="en-US" dirty="0">
                <a:latin typeface="Times New Roman" pitchFamily="18" charset="0"/>
                <a:cs typeface="Times New Roman" pitchFamily="18" charset="0"/>
              </a:rPr>
              <a:t> a fatal outcome occurs, due to a generalized inflammatory process or breakthrough of the abscess into the ventricles.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Clinical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31045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Anamnesis,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otoscopic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examination (chronic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otitis with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 clinical examination, additional diagnostic methods NMR, CT, examination by a neurologist, infectious disease specialist (lumbar puncture due to association of meningitis with brain abscess)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err="1" smtClean="0"/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Ð ÐµÐ·ÑÐ»ÑÐ°Ñ ÑÐ»Ð¸ÐºÐ° Ð·Ð° otogenic brain abs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0" y="3962401"/>
            <a:ext cx="4851400" cy="27317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320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Neurosurgery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after the improvement of the general condition, surgical intervention on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affected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ear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High doses of antibiotics.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        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Treatment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84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Localized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process in the cerebellum, by spreading the infection from the middle ear through the sigmoid sinus or labyrinth.</a:t>
            </a:r>
          </a:p>
          <a:p>
            <a:pPr marL="109728" indent="0">
              <a:buNone/>
            </a:pP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linical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presentation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Similar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cerebral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abscess, but movement coordination disorders are expressed, as well as loss of tone on the affected side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Fixation nystagmus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Cerebellar abscess</a:t>
            </a:r>
          </a:p>
        </p:txBody>
      </p:sp>
    </p:spTree>
    <p:extLst>
      <p:ext uri="{BB962C8B-B14F-4D97-AF65-F5344CB8AC3E}">
        <p14:creationId xmlns:p14="http://schemas.microsoft.com/office/powerpoint/2010/main" val="25873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same diagnostic methods as for a </a:t>
            </a:r>
            <a:r>
              <a:rPr lang="en-US" dirty="0" smtClean="0"/>
              <a:t>cerebral </a:t>
            </a:r>
            <a:r>
              <a:rPr lang="en-US" dirty="0"/>
              <a:t>abscess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0800" y="2514600"/>
            <a:ext cx="3755431" cy="1876426"/>
          </a:xfrm>
          <a:prstGeom prst="rect">
            <a:avLst/>
          </a:prstGeom>
          <a:noFill/>
        </p:spPr>
      </p:pic>
      <p:pic>
        <p:nvPicPr>
          <p:cNvPr id="5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1" y="2590801"/>
            <a:ext cx="2806700" cy="2171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553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procedure is the same as for 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cereb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 abscess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High mortality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Treatment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98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half of the cases, it was maintained with some other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endocranial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complication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10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the cases it is isolated condition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purulent process spreads through the mastoid to the sigmoid sinus,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periphlebitis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i.e.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perisinus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abscess.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further course,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endophlebitis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develops, and thrombus formation in the sinus, thrombus infection and septicemia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itchFamily="18" charset="0"/>
                <a:cs typeface="Times New Roman" pitchFamily="18" charset="0"/>
              </a:rPr>
              <a:t>Thrombophlebitis of the sigmoid sinus</a:t>
            </a:r>
          </a:p>
        </p:txBody>
      </p:sp>
    </p:spTree>
    <p:extLst>
      <p:ext uri="{BB962C8B-B14F-4D97-AF65-F5344CB8AC3E}">
        <p14:creationId xmlns:p14="http://schemas.microsoft.com/office/powerpoint/2010/main" val="204963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Initially, severe pain in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retroauricular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region, symptoms of increased intracranial pressure (headache, nausea, nausea, vomiting)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Intermittent temperatures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infected emboli enter the bloodstream,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petechiae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appear on the skin and mucous membranes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Clinical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62542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Anamnesis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Otoscopic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findings (signs of exacerbation of chronic otitis), strong palpation sensitivity of the mastoid process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case of thrombosis spread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internal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jugular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vein, painful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sensitivity of the sternocleidomastoid muscle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Laboratory: leukocytosis, high CRP values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NMR angiography</a:t>
            </a: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Diagnosis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4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Ð ÐµÐ·ÑÐ»ÑÐ°Ñ ÑÐ»Ð¸ÐºÐ° Ð·Ð° tromboflebitis sinus sigmoide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752601"/>
            <a:ext cx="5943600" cy="3114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193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8600"/>
            <a:ext cx="10972800" cy="5867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central tympanic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membrane perforation,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occasional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-purulent secretion from the ear,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relatively slow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progression,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ossicular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chain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most often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preserved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ostitic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process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rarely present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pathohistological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characteristics of the mucous membrane - small cell infiltration, hyperemia and formation of granulations,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otogenic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complications are very rare.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44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urgical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radical trepanation of the middle ear and exposure of the sigmoid sinus, ligation of the internal jugular vein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 smtClean="0">
                <a:latin typeface="Times New Roman" pitchFamily="18" charset="0"/>
                <a:cs typeface="Times New Roman" pitchFamily="18" charset="0"/>
              </a:rPr>
              <a:t>Treatment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8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</TotalTime>
  <Words>3017</Words>
  <Application>Microsoft Office PowerPoint</Application>
  <PresentationFormat>Custom</PresentationFormat>
  <Paragraphs>343</Paragraphs>
  <Slides>90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1" baseType="lpstr">
      <vt:lpstr>Office Theme</vt:lpstr>
      <vt:lpstr>1. Chronic suppurative inflammation of the middle ear 2. Exocranial otogenic complications 3. Endocranial otogenic complications</vt:lpstr>
      <vt:lpstr>Chronic suppurative otitis media (CSOM)</vt:lpstr>
      <vt:lpstr>PowerPoint Presentation</vt:lpstr>
      <vt:lpstr>Clinical classification of CSOM</vt:lpstr>
      <vt:lpstr>General characteristics of CSOM :</vt:lpstr>
      <vt:lpstr>General characteristics of CSOM:</vt:lpstr>
      <vt:lpstr>General characteristics of CSOM:</vt:lpstr>
      <vt:lpstr>Chronic tubotympanic suppurative otitis media</vt:lpstr>
      <vt:lpstr>PowerPoint Presentation</vt:lpstr>
      <vt:lpstr>Symptoms</vt:lpstr>
      <vt:lpstr>Diagnosis</vt:lpstr>
      <vt:lpstr>Diagnosis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Therapy</vt:lpstr>
      <vt:lpstr>Therapy</vt:lpstr>
      <vt:lpstr>SURGICAL TREATMENT SHOULD PROVIDE:</vt:lpstr>
      <vt:lpstr>SURGICAL TREATMENT SHOULD PROVIDE:</vt:lpstr>
      <vt:lpstr>Chronic atticoantral  suppurative otitis media</vt:lpstr>
      <vt:lpstr>Chronic atticoantral  suppurative otitis media</vt:lpstr>
      <vt:lpstr>Chronic atticoantral  suppurative otitis media</vt:lpstr>
      <vt:lpstr>PowerPoint Presentation</vt:lpstr>
      <vt:lpstr>Clinical presentation</vt:lpstr>
      <vt:lpstr>Diagnosis</vt:lpstr>
      <vt:lpstr>PowerPoint Presentation</vt:lpstr>
      <vt:lpstr>PowerPoint Presentation</vt:lpstr>
      <vt:lpstr>PowerPoint Presentation</vt:lpstr>
      <vt:lpstr>Therapy</vt:lpstr>
      <vt:lpstr>Therapy</vt:lpstr>
      <vt:lpstr>Chronic suppurative otitis media with cholesteatoma</vt:lpstr>
      <vt:lpstr>Chronic suppurative otitis media with cholesteatoma</vt:lpstr>
      <vt:lpstr>Chronic suppurative otitis media with cholesteatoma</vt:lpstr>
      <vt:lpstr>Chronic suppurative otitis media with cholesteatoma</vt:lpstr>
      <vt:lpstr>Etiopatogenesis </vt:lpstr>
      <vt:lpstr>PowerPoint Presentation</vt:lpstr>
      <vt:lpstr>PowerPoint Presentation</vt:lpstr>
      <vt:lpstr>Chronic suppurative otitis media with cholesteatoma</vt:lpstr>
      <vt:lpstr>Chronic suppurative otitis media with cholesteatoma</vt:lpstr>
      <vt:lpstr>Chronic suppurative otitis media with cholesteatoma</vt:lpstr>
      <vt:lpstr>Clinical presentation</vt:lpstr>
      <vt:lpstr>Diagnosis</vt:lpstr>
      <vt:lpstr>Otoscopy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Therapy </vt:lpstr>
      <vt:lpstr>Exocranial otogenic complications</vt:lpstr>
      <vt:lpstr>Otogenic complications</vt:lpstr>
      <vt:lpstr>Classification</vt:lpstr>
      <vt:lpstr>Exocranial otogenic complications</vt:lpstr>
      <vt:lpstr>Otogenic labyrinthitis</vt:lpstr>
      <vt:lpstr>Circumscribed labyrinthitis</vt:lpstr>
      <vt:lpstr>Clinical presentation</vt:lpstr>
      <vt:lpstr>Diagnosis</vt:lpstr>
      <vt:lpstr>Diffuse labyrinthitis</vt:lpstr>
      <vt:lpstr>Diagnosis</vt:lpstr>
      <vt:lpstr>Endocranial otogenic complications</vt:lpstr>
      <vt:lpstr>Epidural abscess</vt:lpstr>
      <vt:lpstr>Clinical presentation</vt:lpstr>
      <vt:lpstr>Subdural abscess</vt:lpstr>
      <vt:lpstr>Clinical presentation</vt:lpstr>
      <vt:lpstr>    Diagnosis</vt:lpstr>
      <vt:lpstr>Treatment</vt:lpstr>
      <vt:lpstr>Otogenic meningitis</vt:lpstr>
      <vt:lpstr>        </vt:lpstr>
      <vt:lpstr>Differential diagnosis</vt:lpstr>
      <vt:lpstr>Treatment</vt:lpstr>
      <vt:lpstr>Otogenic brain abscess</vt:lpstr>
      <vt:lpstr>Cerebral abscess</vt:lpstr>
      <vt:lpstr>Clinical presentation</vt:lpstr>
      <vt:lpstr>Diagnosis</vt:lpstr>
      <vt:lpstr>            Treatment</vt:lpstr>
      <vt:lpstr>Cerebellar abscess</vt:lpstr>
      <vt:lpstr>Diagnosis</vt:lpstr>
      <vt:lpstr>Treatment </vt:lpstr>
      <vt:lpstr>Thrombophlebitis of the sigmoid sinus</vt:lpstr>
      <vt:lpstr>Clinical presentation</vt:lpstr>
      <vt:lpstr>Diagnosis</vt:lpstr>
      <vt:lpstr>PowerPoint Presentation</vt:lpstr>
      <vt:lpstr>Treatment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Запаљенски процеси ушне шкољке и спољашњег слушног ходника</dc:title>
  <dc:creator>Bjelic</dc:creator>
  <cp:lastModifiedBy>orl@ukck.rs</cp:lastModifiedBy>
  <cp:revision>70</cp:revision>
  <dcterms:created xsi:type="dcterms:W3CDTF">2021-02-15T20:01:09Z</dcterms:created>
  <dcterms:modified xsi:type="dcterms:W3CDTF">2025-02-12T17:41:01Z</dcterms:modified>
</cp:coreProperties>
</file>